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6" d="100"/>
          <a:sy n="86" d="100"/>
        </p:scale>
        <p:origin x="73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1440855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426212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2944107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3369642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213123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1925302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3199837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114898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4164415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2663710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86035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2655161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22059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2385950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1140643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3348083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69636C-1CDA-4B4F-AD72-01A573357F1E}" type="datetimeFigureOut">
              <a:rPr lang="zh-TW" altLang="en-US" smtClean="0"/>
              <a:t>2023/5/23</a:t>
            </a:fld>
            <a:endParaRPr lang="zh-TW"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4244CA4-537F-42FA-BFDE-E1F791155917}" type="slidenum">
              <a:rPr lang="zh-TW" altLang="en-US" smtClean="0"/>
              <a:t>‹#›</a:t>
            </a:fld>
            <a:endParaRPr lang="zh-TW" altLang="en-US"/>
          </a:p>
        </p:txBody>
      </p:sp>
    </p:spTree>
    <p:extLst>
      <p:ext uri="{BB962C8B-B14F-4D97-AF65-F5344CB8AC3E}">
        <p14:creationId xmlns:p14="http://schemas.microsoft.com/office/powerpoint/2010/main" val="30742603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A26E47F-2523-BDD7-0177-AE272DBAEABA}"/>
              </a:ext>
            </a:extLst>
          </p:cNvPr>
          <p:cNvSpPr>
            <a:spLocks noGrp="1"/>
          </p:cNvSpPr>
          <p:nvPr>
            <p:ph type="ctrTitle"/>
          </p:nvPr>
        </p:nvSpPr>
        <p:spPr>
          <a:xfrm>
            <a:off x="1524000" y="535259"/>
            <a:ext cx="9144000" cy="1226634"/>
          </a:xfrm>
        </p:spPr>
        <p:txBody>
          <a:bodyPr>
            <a:normAutofit/>
          </a:bodyPr>
          <a:lstStyle/>
          <a:p>
            <a:r>
              <a:rPr lang="zh-TW" altLang="en-US" dirty="0"/>
              <a:t>傳統點心龍鬚糖</a:t>
            </a:r>
          </a:p>
        </p:txBody>
      </p:sp>
      <p:sp>
        <p:nvSpPr>
          <p:cNvPr id="3" name="副標題 2">
            <a:extLst>
              <a:ext uri="{FF2B5EF4-FFF2-40B4-BE49-F238E27FC236}">
                <a16:creationId xmlns:a16="http://schemas.microsoft.com/office/drawing/2014/main" id="{A25B3DEF-0CD0-DA93-7D93-564C4C0297B6}"/>
              </a:ext>
            </a:extLst>
          </p:cNvPr>
          <p:cNvSpPr>
            <a:spLocks noGrp="1"/>
          </p:cNvSpPr>
          <p:nvPr>
            <p:ph type="subTitle" idx="1"/>
          </p:nvPr>
        </p:nvSpPr>
        <p:spPr>
          <a:xfrm>
            <a:off x="1524000" y="1973766"/>
            <a:ext cx="9144000" cy="4594302"/>
          </a:xfrm>
        </p:spPr>
        <p:txBody>
          <a:bodyPr/>
          <a:lstStyle/>
          <a:p>
            <a:endParaRPr lang="zh-TW" altLang="en-US" dirty="0"/>
          </a:p>
        </p:txBody>
      </p:sp>
      <p:pic>
        <p:nvPicPr>
          <p:cNvPr id="4" name="Picture 2">
            <a:extLst>
              <a:ext uri="{FF2B5EF4-FFF2-40B4-BE49-F238E27FC236}">
                <a16:creationId xmlns:a16="http://schemas.microsoft.com/office/drawing/2014/main" id="{448C24C1-271D-206E-0606-434048D896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16926"/>
            <a:ext cx="9144000" cy="5241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5171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DA44A94-3F8A-0834-F12A-8A4F8C43B55C}"/>
              </a:ext>
            </a:extLst>
          </p:cNvPr>
          <p:cNvSpPr>
            <a:spLocks noGrp="1"/>
          </p:cNvSpPr>
          <p:nvPr>
            <p:ph type="title"/>
          </p:nvPr>
        </p:nvSpPr>
        <p:spPr/>
        <p:txBody>
          <a:bodyPr/>
          <a:lstStyle/>
          <a:p>
            <a:r>
              <a:rPr lang="zh-TW" altLang="en-US" dirty="0"/>
              <a:t>傳統點心龍鬚糖</a:t>
            </a:r>
            <a:r>
              <a:rPr lang="zh-TW" altLang="en-US" b="1" dirty="0"/>
              <a:t>相傳為古代清朝皇帝的點心而賜名之。</a:t>
            </a:r>
          </a:p>
        </p:txBody>
      </p:sp>
      <p:sp>
        <p:nvSpPr>
          <p:cNvPr id="3" name="內容版面配置區 2">
            <a:extLst>
              <a:ext uri="{FF2B5EF4-FFF2-40B4-BE49-F238E27FC236}">
                <a16:creationId xmlns:a16="http://schemas.microsoft.com/office/drawing/2014/main" id="{BBD24C0D-6E98-3606-4157-CC5A1FB8C8BB}"/>
              </a:ext>
            </a:extLst>
          </p:cNvPr>
          <p:cNvSpPr>
            <a:spLocks noGrp="1"/>
          </p:cNvSpPr>
          <p:nvPr>
            <p:ph idx="1"/>
          </p:nvPr>
        </p:nvSpPr>
        <p:spPr>
          <a:xfrm>
            <a:off x="677334" y="1628079"/>
            <a:ext cx="8596668" cy="4413284"/>
          </a:xfrm>
        </p:spPr>
        <p:txBody>
          <a:bodyPr/>
          <a:lstStyle/>
          <a:p>
            <a:r>
              <a:rPr lang="zh-TW" altLang="en-US" dirty="0"/>
              <a:t>相傳為皇帝特有的點心，入口即化，甜而不膩。入口香甜柔軟的「龍鬚糖」俗稱「麵線糖」，是失傳百年民間的點心，首先將蜂蜜和麥芽慢慢熬製而成塊狀，略為冷卻後經多次拉成細線，據說早期是由皇宮後廚精心製作而成，供給皇帝享用，故而賜名「龍鬚糖」。相傳為古代清朝皇帝的點心而賜名之。</a:t>
            </a:r>
          </a:p>
        </p:txBody>
      </p:sp>
      <p:pic>
        <p:nvPicPr>
          <p:cNvPr id="4" name="圖片 3">
            <a:extLst>
              <a:ext uri="{FF2B5EF4-FFF2-40B4-BE49-F238E27FC236}">
                <a16:creationId xmlns:a16="http://schemas.microsoft.com/office/drawing/2014/main" id="{F977A08E-25DC-56B2-D320-ED1ADA5BFF92}"/>
              </a:ext>
            </a:extLst>
          </p:cNvPr>
          <p:cNvPicPr>
            <a:picLocks noChangeAspect="1"/>
          </p:cNvPicPr>
          <p:nvPr/>
        </p:nvPicPr>
        <p:blipFill>
          <a:blip r:embed="rId2"/>
          <a:stretch>
            <a:fillRect/>
          </a:stretch>
        </p:blipFill>
        <p:spPr>
          <a:xfrm>
            <a:off x="992459" y="3289610"/>
            <a:ext cx="7620000" cy="3562814"/>
          </a:xfrm>
          <a:prstGeom prst="rect">
            <a:avLst/>
          </a:prstGeom>
        </p:spPr>
      </p:pic>
    </p:spTree>
    <p:extLst>
      <p:ext uri="{BB962C8B-B14F-4D97-AF65-F5344CB8AC3E}">
        <p14:creationId xmlns:p14="http://schemas.microsoft.com/office/powerpoint/2010/main" val="1208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794317-3C61-2D0A-5A9E-331F63E30E15}"/>
              </a:ext>
            </a:extLst>
          </p:cNvPr>
          <p:cNvSpPr>
            <a:spLocks noGrp="1"/>
          </p:cNvSpPr>
          <p:nvPr>
            <p:ph type="title"/>
          </p:nvPr>
        </p:nvSpPr>
        <p:spPr>
          <a:xfrm>
            <a:off x="677334" y="609600"/>
            <a:ext cx="8596668" cy="695093"/>
          </a:xfrm>
        </p:spPr>
        <p:txBody>
          <a:bodyPr/>
          <a:lstStyle/>
          <a:p>
            <a:r>
              <a:rPr lang="zh-TW" altLang="en-US" dirty="0"/>
              <a:t>傳統點心龍鬚糖步驟</a:t>
            </a:r>
            <a:r>
              <a:rPr lang="en-US" altLang="zh-TW" dirty="0"/>
              <a:t>1</a:t>
            </a:r>
            <a:endParaRPr lang="zh-TW" altLang="en-US" dirty="0"/>
          </a:p>
        </p:txBody>
      </p:sp>
      <p:sp>
        <p:nvSpPr>
          <p:cNvPr id="3" name="內容版面配置區 2">
            <a:extLst>
              <a:ext uri="{FF2B5EF4-FFF2-40B4-BE49-F238E27FC236}">
                <a16:creationId xmlns:a16="http://schemas.microsoft.com/office/drawing/2014/main" id="{52B168A6-C01D-8B9E-1075-1BE666E41FF1}"/>
              </a:ext>
            </a:extLst>
          </p:cNvPr>
          <p:cNvSpPr>
            <a:spLocks noGrp="1"/>
          </p:cNvSpPr>
          <p:nvPr>
            <p:ph idx="1"/>
          </p:nvPr>
        </p:nvSpPr>
        <p:spPr>
          <a:xfrm>
            <a:off x="677334" y="1304693"/>
            <a:ext cx="8596668" cy="4736669"/>
          </a:xfrm>
        </p:spPr>
        <p:txBody>
          <a:bodyPr/>
          <a:lstStyle/>
          <a:p>
            <a:r>
              <a:rPr lang="zh-TW" altLang="en-US" dirty="0"/>
              <a:t>先把麥芽糖弄搓成圓型</a:t>
            </a:r>
            <a:r>
              <a:rPr lang="en-US" altLang="zh-TW" dirty="0"/>
              <a:t>,</a:t>
            </a:r>
            <a:r>
              <a:rPr lang="zh-TW" altLang="en-US" dirty="0"/>
              <a:t>然後放入糕粉裡</a:t>
            </a:r>
            <a:r>
              <a:rPr lang="en-US" altLang="zh-TW" dirty="0"/>
              <a:t>"</a:t>
            </a:r>
            <a:r>
              <a:rPr lang="zh-TW" altLang="en-US" dirty="0"/>
              <a:t>拉</a:t>
            </a:r>
            <a:r>
              <a:rPr lang="en-US" altLang="zh-TW" dirty="0"/>
              <a:t>"</a:t>
            </a:r>
            <a:r>
              <a:rPr lang="zh-TW" altLang="en-US" dirty="0"/>
              <a:t>至成絲</a:t>
            </a:r>
            <a:r>
              <a:rPr lang="en-US" altLang="zh-TW" dirty="0"/>
              <a:t>,</a:t>
            </a:r>
            <a:r>
              <a:rPr lang="zh-TW" altLang="en-US" dirty="0"/>
              <a:t> 。</a:t>
            </a:r>
          </a:p>
        </p:txBody>
      </p:sp>
      <p:pic>
        <p:nvPicPr>
          <p:cNvPr id="4" name="圖片 3">
            <a:extLst>
              <a:ext uri="{FF2B5EF4-FFF2-40B4-BE49-F238E27FC236}">
                <a16:creationId xmlns:a16="http://schemas.microsoft.com/office/drawing/2014/main" id="{B9401E4A-5892-F858-5AAF-FAA19A45316E}"/>
              </a:ext>
            </a:extLst>
          </p:cNvPr>
          <p:cNvPicPr>
            <a:picLocks noChangeAspect="1"/>
          </p:cNvPicPr>
          <p:nvPr/>
        </p:nvPicPr>
        <p:blipFill>
          <a:blip r:embed="rId2"/>
          <a:stretch>
            <a:fillRect/>
          </a:stretch>
        </p:blipFill>
        <p:spPr>
          <a:xfrm>
            <a:off x="468816" y="1878241"/>
            <a:ext cx="5143500" cy="4858214"/>
          </a:xfrm>
          <a:prstGeom prst="rect">
            <a:avLst/>
          </a:prstGeom>
        </p:spPr>
      </p:pic>
      <p:pic>
        <p:nvPicPr>
          <p:cNvPr id="5" name="圖片 4">
            <a:extLst>
              <a:ext uri="{FF2B5EF4-FFF2-40B4-BE49-F238E27FC236}">
                <a16:creationId xmlns:a16="http://schemas.microsoft.com/office/drawing/2014/main" id="{4E759904-FA56-2CBE-C64B-7C32713EDF66}"/>
              </a:ext>
            </a:extLst>
          </p:cNvPr>
          <p:cNvPicPr>
            <a:picLocks noChangeAspect="1"/>
          </p:cNvPicPr>
          <p:nvPr/>
        </p:nvPicPr>
        <p:blipFill>
          <a:blip r:embed="rId3"/>
          <a:stretch>
            <a:fillRect/>
          </a:stretch>
        </p:blipFill>
        <p:spPr>
          <a:xfrm>
            <a:off x="5709423" y="1678379"/>
            <a:ext cx="4084599" cy="5446132"/>
          </a:xfrm>
          <a:prstGeom prst="rect">
            <a:avLst/>
          </a:prstGeom>
        </p:spPr>
      </p:pic>
    </p:spTree>
    <p:extLst>
      <p:ext uri="{BB962C8B-B14F-4D97-AF65-F5344CB8AC3E}">
        <p14:creationId xmlns:p14="http://schemas.microsoft.com/office/powerpoint/2010/main" val="3959206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D8E52C4-04C1-CE1A-2E67-D834CEA447FC}"/>
              </a:ext>
            </a:extLst>
          </p:cNvPr>
          <p:cNvSpPr>
            <a:spLocks noGrp="1"/>
          </p:cNvSpPr>
          <p:nvPr>
            <p:ph type="title"/>
          </p:nvPr>
        </p:nvSpPr>
        <p:spPr>
          <a:xfrm>
            <a:off x="677334" y="609600"/>
            <a:ext cx="8596668" cy="762000"/>
          </a:xfrm>
        </p:spPr>
        <p:txBody>
          <a:bodyPr/>
          <a:lstStyle/>
          <a:p>
            <a:r>
              <a:rPr lang="zh-TW" altLang="en-US" dirty="0"/>
              <a:t>龍鬚糖步驟</a:t>
            </a:r>
            <a:r>
              <a:rPr lang="en-US" altLang="zh-TW" dirty="0"/>
              <a:t>2</a:t>
            </a:r>
            <a:endParaRPr lang="zh-TW" altLang="en-US" dirty="0"/>
          </a:p>
        </p:txBody>
      </p:sp>
      <p:sp>
        <p:nvSpPr>
          <p:cNvPr id="3" name="內容版面配置區 2">
            <a:extLst>
              <a:ext uri="{FF2B5EF4-FFF2-40B4-BE49-F238E27FC236}">
                <a16:creationId xmlns:a16="http://schemas.microsoft.com/office/drawing/2014/main" id="{86036D02-1966-0BB3-B807-8D3800775CE9}"/>
              </a:ext>
            </a:extLst>
          </p:cNvPr>
          <p:cNvSpPr>
            <a:spLocks noGrp="1"/>
          </p:cNvSpPr>
          <p:nvPr>
            <p:ph idx="1"/>
          </p:nvPr>
        </p:nvSpPr>
        <p:spPr>
          <a:xfrm>
            <a:off x="677334" y="1237785"/>
            <a:ext cx="8596668" cy="4803577"/>
          </a:xfrm>
        </p:spPr>
        <p:txBody>
          <a:bodyPr/>
          <a:lstStyle/>
          <a:p>
            <a:r>
              <a:rPr lang="zh-TW" altLang="en-US" dirty="0"/>
              <a:t>中間搓成一個洞由老師操作</a:t>
            </a:r>
            <a:endParaRPr lang="en-US" altLang="zh-TW" dirty="0"/>
          </a:p>
          <a:p>
            <a:r>
              <a:rPr lang="zh-TW" altLang="en-US" dirty="0"/>
              <a:t>學員不可使用剪刀</a:t>
            </a:r>
          </a:p>
        </p:txBody>
      </p:sp>
      <p:pic>
        <p:nvPicPr>
          <p:cNvPr id="4" name="圖片 3">
            <a:extLst>
              <a:ext uri="{FF2B5EF4-FFF2-40B4-BE49-F238E27FC236}">
                <a16:creationId xmlns:a16="http://schemas.microsoft.com/office/drawing/2014/main" id="{515EDFB1-2401-AAF2-43A0-A5EDF16D72E0}"/>
              </a:ext>
            </a:extLst>
          </p:cNvPr>
          <p:cNvPicPr>
            <a:picLocks noChangeAspect="1"/>
          </p:cNvPicPr>
          <p:nvPr/>
        </p:nvPicPr>
        <p:blipFill>
          <a:blip r:embed="rId2"/>
          <a:stretch>
            <a:fillRect/>
          </a:stretch>
        </p:blipFill>
        <p:spPr>
          <a:xfrm>
            <a:off x="4165491" y="609601"/>
            <a:ext cx="5502616" cy="5907824"/>
          </a:xfrm>
          <a:prstGeom prst="rect">
            <a:avLst/>
          </a:prstGeom>
        </p:spPr>
      </p:pic>
    </p:spTree>
    <p:extLst>
      <p:ext uri="{BB962C8B-B14F-4D97-AF65-F5344CB8AC3E}">
        <p14:creationId xmlns:p14="http://schemas.microsoft.com/office/powerpoint/2010/main" val="4019141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B65E6EE-82B1-236D-CD7A-5EBE366BB506}"/>
              </a:ext>
            </a:extLst>
          </p:cNvPr>
          <p:cNvSpPr>
            <a:spLocks noGrp="1"/>
          </p:cNvSpPr>
          <p:nvPr>
            <p:ph type="title"/>
          </p:nvPr>
        </p:nvSpPr>
        <p:spPr/>
        <p:txBody>
          <a:bodyPr/>
          <a:lstStyle/>
          <a:p>
            <a:r>
              <a:rPr lang="zh-TW" altLang="en-US" dirty="0"/>
              <a:t>龍鬚糖步驟</a:t>
            </a:r>
            <a:r>
              <a:rPr lang="en-US" altLang="zh-TW" dirty="0"/>
              <a:t>3</a:t>
            </a:r>
            <a:r>
              <a:rPr lang="zh-TW" altLang="en-US" dirty="0"/>
              <a:t>   製作出如甜甜圈形狀</a:t>
            </a:r>
          </a:p>
        </p:txBody>
      </p:sp>
      <p:pic>
        <p:nvPicPr>
          <p:cNvPr id="4" name="內容版面配置區 3">
            <a:extLst>
              <a:ext uri="{FF2B5EF4-FFF2-40B4-BE49-F238E27FC236}">
                <a16:creationId xmlns:a16="http://schemas.microsoft.com/office/drawing/2014/main" id="{9A7582AF-E976-4DDC-0DE2-33AA997DEFA7}"/>
              </a:ext>
            </a:extLst>
          </p:cNvPr>
          <p:cNvPicPr>
            <a:picLocks noGrp="1" noChangeAspect="1"/>
          </p:cNvPicPr>
          <p:nvPr>
            <p:ph idx="1"/>
          </p:nvPr>
        </p:nvPicPr>
        <p:blipFill>
          <a:blip r:embed="rId2"/>
          <a:stretch>
            <a:fillRect/>
          </a:stretch>
        </p:blipFill>
        <p:spPr>
          <a:xfrm>
            <a:off x="2093123" y="1598591"/>
            <a:ext cx="5612369" cy="5255448"/>
          </a:xfrm>
          <a:prstGeom prst="rect">
            <a:avLst/>
          </a:prstGeom>
        </p:spPr>
      </p:pic>
    </p:spTree>
    <p:extLst>
      <p:ext uri="{BB962C8B-B14F-4D97-AF65-F5344CB8AC3E}">
        <p14:creationId xmlns:p14="http://schemas.microsoft.com/office/powerpoint/2010/main" val="2259541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A3FB21B-B27F-CF60-FF0F-3F3C66480823}"/>
              </a:ext>
            </a:extLst>
          </p:cNvPr>
          <p:cNvSpPr>
            <a:spLocks noGrp="1"/>
          </p:cNvSpPr>
          <p:nvPr>
            <p:ph type="title"/>
          </p:nvPr>
        </p:nvSpPr>
        <p:spPr/>
        <p:txBody>
          <a:bodyPr/>
          <a:lstStyle/>
          <a:p>
            <a:r>
              <a:rPr lang="zh-TW" altLang="en-US" dirty="0"/>
              <a:t>龍鬚糖步驟</a:t>
            </a:r>
            <a:r>
              <a:rPr lang="en-US" altLang="zh-TW" dirty="0"/>
              <a:t>4</a:t>
            </a:r>
            <a:r>
              <a:rPr lang="zh-TW" altLang="en-US" dirty="0"/>
              <a:t> 慢慢拉大 注意平均大小</a:t>
            </a:r>
          </a:p>
        </p:txBody>
      </p:sp>
      <p:pic>
        <p:nvPicPr>
          <p:cNvPr id="4" name="內容版面配置區 3">
            <a:extLst>
              <a:ext uri="{FF2B5EF4-FFF2-40B4-BE49-F238E27FC236}">
                <a16:creationId xmlns:a16="http://schemas.microsoft.com/office/drawing/2014/main" id="{17FD3058-795F-C732-C87D-351FC673523C}"/>
              </a:ext>
            </a:extLst>
          </p:cNvPr>
          <p:cNvPicPr>
            <a:picLocks noGrp="1" noChangeAspect="1"/>
          </p:cNvPicPr>
          <p:nvPr>
            <p:ph idx="1"/>
          </p:nvPr>
        </p:nvPicPr>
        <p:blipFill>
          <a:blip r:embed="rId2"/>
          <a:stretch>
            <a:fillRect/>
          </a:stretch>
        </p:blipFill>
        <p:spPr>
          <a:xfrm>
            <a:off x="420441" y="1792598"/>
            <a:ext cx="3939686" cy="4630505"/>
          </a:xfrm>
          <a:prstGeom prst="rect">
            <a:avLst/>
          </a:prstGeom>
        </p:spPr>
      </p:pic>
      <p:pic>
        <p:nvPicPr>
          <p:cNvPr id="5" name="圖片 4">
            <a:extLst>
              <a:ext uri="{FF2B5EF4-FFF2-40B4-BE49-F238E27FC236}">
                <a16:creationId xmlns:a16="http://schemas.microsoft.com/office/drawing/2014/main" id="{D801EFCE-9967-A6FC-FA9A-98EA118CDB59}"/>
              </a:ext>
            </a:extLst>
          </p:cNvPr>
          <p:cNvPicPr>
            <a:picLocks noChangeAspect="1"/>
          </p:cNvPicPr>
          <p:nvPr/>
        </p:nvPicPr>
        <p:blipFill>
          <a:blip r:embed="rId3"/>
          <a:stretch>
            <a:fillRect/>
          </a:stretch>
        </p:blipFill>
        <p:spPr>
          <a:xfrm>
            <a:off x="5384645" y="1706137"/>
            <a:ext cx="3695700" cy="4716966"/>
          </a:xfrm>
          <a:prstGeom prst="rect">
            <a:avLst/>
          </a:prstGeom>
        </p:spPr>
      </p:pic>
    </p:spTree>
    <p:extLst>
      <p:ext uri="{BB962C8B-B14F-4D97-AF65-F5344CB8AC3E}">
        <p14:creationId xmlns:p14="http://schemas.microsoft.com/office/powerpoint/2010/main" val="3898846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E596050-F7E4-0E90-6671-05453FE59532}"/>
              </a:ext>
            </a:extLst>
          </p:cNvPr>
          <p:cNvSpPr>
            <a:spLocks noGrp="1"/>
          </p:cNvSpPr>
          <p:nvPr>
            <p:ph type="title"/>
          </p:nvPr>
        </p:nvSpPr>
        <p:spPr/>
        <p:txBody>
          <a:bodyPr/>
          <a:lstStyle/>
          <a:p>
            <a:r>
              <a:rPr lang="zh-TW" altLang="en-US" dirty="0"/>
              <a:t>龍鬚糖步驟</a:t>
            </a:r>
            <a:r>
              <a:rPr lang="en-US" altLang="zh-TW" dirty="0"/>
              <a:t>5</a:t>
            </a:r>
            <a:r>
              <a:rPr lang="zh-TW" altLang="en-US" dirty="0"/>
              <a:t>  成八字形狀交叉的拉</a:t>
            </a:r>
          </a:p>
        </p:txBody>
      </p:sp>
      <p:pic>
        <p:nvPicPr>
          <p:cNvPr id="4" name="內容版面配置區 3">
            <a:extLst>
              <a:ext uri="{FF2B5EF4-FFF2-40B4-BE49-F238E27FC236}">
                <a16:creationId xmlns:a16="http://schemas.microsoft.com/office/drawing/2014/main" id="{F54972BC-0DE2-3626-624C-C9328407F1D9}"/>
              </a:ext>
            </a:extLst>
          </p:cNvPr>
          <p:cNvPicPr>
            <a:picLocks noGrp="1" noChangeAspect="1"/>
          </p:cNvPicPr>
          <p:nvPr>
            <p:ph idx="1"/>
          </p:nvPr>
        </p:nvPicPr>
        <p:blipFill>
          <a:blip r:embed="rId2"/>
          <a:stretch>
            <a:fillRect/>
          </a:stretch>
        </p:blipFill>
        <p:spPr>
          <a:xfrm>
            <a:off x="546410" y="1930400"/>
            <a:ext cx="3579541" cy="4318000"/>
          </a:xfrm>
          <a:prstGeom prst="rect">
            <a:avLst/>
          </a:prstGeom>
        </p:spPr>
      </p:pic>
      <p:pic>
        <p:nvPicPr>
          <p:cNvPr id="5" name="圖片 4">
            <a:extLst>
              <a:ext uri="{FF2B5EF4-FFF2-40B4-BE49-F238E27FC236}">
                <a16:creationId xmlns:a16="http://schemas.microsoft.com/office/drawing/2014/main" id="{C421D737-0A12-8DC9-0849-371A62425D4E}"/>
              </a:ext>
            </a:extLst>
          </p:cNvPr>
          <p:cNvPicPr>
            <a:picLocks noChangeAspect="1"/>
          </p:cNvPicPr>
          <p:nvPr/>
        </p:nvPicPr>
        <p:blipFill>
          <a:blip r:embed="rId3"/>
          <a:stretch>
            <a:fillRect/>
          </a:stretch>
        </p:blipFill>
        <p:spPr>
          <a:xfrm>
            <a:off x="4482790" y="1407756"/>
            <a:ext cx="4157446" cy="5183726"/>
          </a:xfrm>
          <a:prstGeom prst="rect">
            <a:avLst/>
          </a:prstGeom>
        </p:spPr>
      </p:pic>
    </p:spTree>
    <p:extLst>
      <p:ext uri="{BB962C8B-B14F-4D97-AF65-F5344CB8AC3E}">
        <p14:creationId xmlns:p14="http://schemas.microsoft.com/office/powerpoint/2010/main" val="2266472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2C8342A-97EE-11E6-B153-9BD8F3F382DA}"/>
              </a:ext>
            </a:extLst>
          </p:cNvPr>
          <p:cNvSpPr>
            <a:spLocks noGrp="1"/>
          </p:cNvSpPr>
          <p:nvPr>
            <p:ph type="title"/>
          </p:nvPr>
        </p:nvSpPr>
        <p:spPr/>
        <p:txBody>
          <a:bodyPr/>
          <a:lstStyle/>
          <a:p>
            <a:r>
              <a:rPr lang="zh-TW" altLang="en-US" dirty="0"/>
              <a:t>龍鬚糖步驟</a:t>
            </a:r>
            <a:r>
              <a:rPr lang="en-US" altLang="zh-TW" dirty="0"/>
              <a:t>6</a:t>
            </a:r>
            <a:r>
              <a:rPr lang="zh-TW" altLang="en-US" dirty="0"/>
              <a:t>   動作重複並沾粉</a:t>
            </a:r>
            <a:br>
              <a:rPr lang="en-US" altLang="zh-TW" dirty="0"/>
            </a:br>
            <a:endParaRPr lang="zh-TW" altLang="en-US" dirty="0"/>
          </a:p>
        </p:txBody>
      </p:sp>
      <p:pic>
        <p:nvPicPr>
          <p:cNvPr id="4" name="內容版面配置區 3">
            <a:extLst>
              <a:ext uri="{FF2B5EF4-FFF2-40B4-BE49-F238E27FC236}">
                <a16:creationId xmlns:a16="http://schemas.microsoft.com/office/drawing/2014/main" id="{B8E44936-51AC-BB13-FFF0-5B64A7286E83}"/>
              </a:ext>
            </a:extLst>
          </p:cNvPr>
          <p:cNvPicPr>
            <a:picLocks noGrp="1" noChangeAspect="1"/>
          </p:cNvPicPr>
          <p:nvPr>
            <p:ph idx="1"/>
          </p:nvPr>
        </p:nvPicPr>
        <p:blipFill>
          <a:blip r:embed="rId2"/>
          <a:stretch>
            <a:fillRect/>
          </a:stretch>
        </p:blipFill>
        <p:spPr>
          <a:xfrm>
            <a:off x="565407" y="1770295"/>
            <a:ext cx="3226008" cy="4585898"/>
          </a:xfrm>
          <a:prstGeom prst="rect">
            <a:avLst/>
          </a:prstGeom>
        </p:spPr>
      </p:pic>
      <p:pic>
        <p:nvPicPr>
          <p:cNvPr id="1026" name="Picture 2" descr="未提供相片說明。">
            <a:extLst>
              <a:ext uri="{FF2B5EF4-FFF2-40B4-BE49-F238E27FC236}">
                <a16:creationId xmlns:a16="http://schemas.microsoft.com/office/drawing/2014/main" id="{2799947E-BF7D-07ED-5808-5C1A966590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7102" y="1770294"/>
            <a:ext cx="6545765" cy="4585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999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7E5E68E-AE16-CC0A-8098-34F1E5A03ACF}"/>
              </a:ext>
            </a:extLst>
          </p:cNvPr>
          <p:cNvSpPr>
            <a:spLocks noGrp="1"/>
          </p:cNvSpPr>
          <p:nvPr>
            <p:ph type="title"/>
          </p:nvPr>
        </p:nvSpPr>
        <p:spPr/>
        <p:txBody>
          <a:bodyPr/>
          <a:lstStyle/>
          <a:p>
            <a:r>
              <a:rPr lang="zh-TW" altLang="en-US" dirty="0"/>
              <a:t>龍鬚糖步驟</a:t>
            </a:r>
            <a:r>
              <a:rPr lang="en-US" altLang="zh-TW" dirty="0"/>
              <a:t>7</a:t>
            </a:r>
            <a:r>
              <a:rPr lang="zh-TW" altLang="en-US" dirty="0"/>
              <a:t>   拉開收合注意勿斷</a:t>
            </a:r>
          </a:p>
        </p:txBody>
      </p:sp>
      <p:pic>
        <p:nvPicPr>
          <p:cNvPr id="4" name="內容版面配置區 3">
            <a:extLst>
              <a:ext uri="{FF2B5EF4-FFF2-40B4-BE49-F238E27FC236}">
                <a16:creationId xmlns:a16="http://schemas.microsoft.com/office/drawing/2014/main" id="{952BCA64-D0F6-5416-D80A-AD3BD540A78E}"/>
              </a:ext>
            </a:extLst>
          </p:cNvPr>
          <p:cNvPicPr>
            <a:picLocks noGrp="1" noChangeAspect="1"/>
          </p:cNvPicPr>
          <p:nvPr>
            <p:ph idx="1"/>
          </p:nvPr>
        </p:nvPicPr>
        <p:blipFill>
          <a:blip r:embed="rId2"/>
          <a:stretch>
            <a:fillRect/>
          </a:stretch>
        </p:blipFill>
        <p:spPr>
          <a:xfrm>
            <a:off x="191603" y="1636481"/>
            <a:ext cx="5175249" cy="5121158"/>
          </a:xfrm>
          <a:prstGeom prst="rect">
            <a:avLst/>
          </a:prstGeom>
        </p:spPr>
      </p:pic>
      <p:pic>
        <p:nvPicPr>
          <p:cNvPr id="5" name="圖片 4">
            <a:extLst>
              <a:ext uri="{FF2B5EF4-FFF2-40B4-BE49-F238E27FC236}">
                <a16:creationId xmlns:a16="http://schemas.microsoft.com/office/drawing/2014/main" id="{F9E08B23-BD84-5526-DAA9-CEC416F76A41}"/>
              </a:ext>
            </a:extLst>
          </p:cNvPr>
          <p:cNvPicPr>
            <a:picLocks noChangeAspect="1"/>
          </p:cNvPicPr>
          <p:nvPr/>
        </p:nvPicPr>
        <p:blipFill>
          <a:blip r:embed="rId3"/>
          <a:stretch>
            <a:fillRect/>
          </a:stretch>
        </p:blipFill>
        <p:spPr>
          <a:xfrm>
            <a:off x="5366852" y="1270000"/>
            <a:ext cx="6483177" cy="5487639"/>
          </a:xfrm>
          <a:prstGeom prst="rect">
            <a:avLst/>
          </a:prstGeom>
        </p:spPr>
      </p:pic>
    </p:spTree>
    <p:extLst>
      <p:ext uri="{BB962C8B-B14F-4D97-AF65-F5344CB8AC3E}">
        <p14:creationId xmlns:p14="http://schemas.microsoft.com/office/powerpoint/2010/main" val="1085318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3A22B9D-ED91-6BD2-0A27-E1B6816E2DDC}"/>
              </a:ext>
            </a:extLst>
          </p:cNvPr>
          <p:cNvSpPr>
            <a:spLocks noGrp="1"/>
          </p:cNvSpPr>
          <p:nvPr>
            <p:ph type="title"/>
          </p:nvPr>
        </p:nvSpPr>
        <p:spPr/>
        <p:txBody>
          <a:bodyPr/>
          <a:lstStyle/>
          <a:p>
            <a:r>
              <a:rPr lang="zh-TW" altLang="en-US" dirty="0"/>
              <a:t>龍鬚糖步驟</a:t>
            </a:r>
            <a:r>
              <a:rPr lang="en-US" altLang="zh-TW" dirty="0"/>
              <a:t>8</a:t>
            </a:r>
            <a:r>
              <a:rPr lang="zh-TW" altLang="en-US" dirty="0"/>
              <a:t> 越來越細</a:t>
            </a:r>
          </a:p>
        </p:txBody>
      </p:sp>
      <p:pic>
        <p:nvPicPr>
          <p:cNvPr id="4" name="內容版面配置區 3">
            <a:extLst>
              <a:ext uri="{FF2B5EF4-FFF2-40B4-BE49-F238E27FC236}">
                <a16:creationId xmlns:a16="http://schemas.microsoft.com/office/drawing/2014/main" id="{6BB0FAA2-6800-C275-24BF-B8B2ED0D3386}"/>
              </a:ext>
            </a:extLst>
          </p:cNvPr>
          <p:cNvPicPr>
            <a:picLocks noGrp="1" noChangeAspect="1"/>
          </p:cNvPicPr>
          <p:nvPr>
            <p:ph idx="1"/>
          </p:nvPr>
        </p:nvPicPr>
        <p:blipFill>
          <a:blip r:embed="rId2"/>
          <a:stretch>
            <a:fillRect/>
          </a:stretch>
        </p:blipFill>
        <p:spPr>
          <a:xfrm>
            <a:off x="465046" y="1598183"/>
            <a:ext cx="3705510" cy="5101765"/>
          </a:xfrm>
          <a:prstGeom prst="rect">
            <a:avLst/>
          </a:prstGeom>
        </p:spPr>
      </p:pic>
      <p:pic>
        <p:nvPicPr>
          <p:cNvPr id="5" name="圖片 4">
            <a:extLst>
              <a:ext uri="{FF2B5EF4-FFF2-40B4-BE49-F238E27FC236}">
                <a16:creationId xmlns:a16="http://schemas.microsoft.com/office/drawing/2014/main" id="{34076026-D197-495C-6360-F5AD17522C35}"/>
              </a:ext>
            </a:extLst>
          </p:cNvPr>
          <p:cNvPicPr>
            <a:picLocks noChangeAspect="1"/>
          </p:cNvPicPr>
          <p:nvPr/>
        </p:nvPicPr>
        <p:blipFill>
          <a:blip r:embed="rId3"/>
          <a:stretch>
            <a:fillRect/>
          </a:stretch>
        </p:blipFill>
        <p:spPr>
          <a:xfrm>
            <a:off x="4617069" y="1536933"/>
            <a:ext cx="4656933" cy="5163015"/>
          </a:xfrm>
          <a:prstGeom prst="rect">
            <a:avLst/>
          </a:prstGeom>
        </p:spPr>
      </p:pic>
    </p:spTree>
    <p:extLst>
      <p:ext uri="{BB962C8B-B14F-4D97-AF65-F5344CB8AC3E}">
        <p14:creationId xmlns:p14="http://schemas.microsoft.com/office/powerpoint/2010/main" val="3559743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1DA208C-E2BE-A9F7-BA7A-66AB41A9CFE1}"/>
              </a:ext>
            </a:extLst>
          </p:cNvPr>
          <p:cNvSpPr>
            <a:spLocks noGrp="1"/>
          </p:cNvSpPr>
          <p:nvPr>
            <p:ph type="title"/>
          </p:nvPr>
        </p:nvSpPr>
        <p:spPr/>
        <p:txBody>
          <a:bodyPr/>
          <a:lstStyle/>
          <a:p>
            <a:r>
              <a:rPr lang="zh-TW" altLang="en-US" dirty="0"/>
              <a:t>龍鬚糖步驟</a:t>
            </a:r>
            <a:r>
              <a:rPr lang="en-US" altLang="zh-TW" dirty="0"/>
              <a:t>9</a:t>
            </a:r>
            <a:r>
              <a:rPr lang="zh-TW" altLang="en-US" dirty="0"/>
              <a:t>    剪開</a:t>
            </a:r>
          </a:p>
        </p:txBody>
      </p:sp>
      <p:pic>
        <p:nvPicPr>
          <p:cNvPr id="4" name="內容版面配置區 3">
            <a:extLst>
              <a:ext uri="{FF2B5EF4-FFF2-40B4-BE49-F238E27FC236}">
                <a16:creationId xmlns:a16="http://schemas.microsoft.com/office/drawing/2014/main" id="{5FCEB5C2-D278-C20B-CD34-4D0EE78CAE3B}"/>
              </a:ext>
            </a:extLst>
          </p:cNvPr>
          <p:cNvPicPr>
            <a:picLocks noGrp="1" noChangeAspect="1"/>
          </p:cNvPicPr>
          <p:nvPr>
            <p:ph idx="1"/>
          </p:nvPr>
        </p:nvPicPr>
        <p:blipFill>
          <a:blip r:embed="rId2"/>
          <a:stretch>
            <a:fillRect/>
          </a:stretch>
        </p:blipFill>
        <p:spPr>
          <a:xfrm>
            <a:off x="330373" y="1488281"/>
            <a:ext cx="5175249" cy="5146695"/>
          </a:xfrm>
          <a:prstGeom prst="rect">
            <a:avLst/>
          </a:prstGeom>
        </p:spPr>
      </p:pic>
      <p:pic>
        <p:nvPicPr>
          <p:cNvPr id="5" name="圖片 4">
            <a:extLst>
              <a:ext uri="{FF2B5EF4-FFF2-40B4-BE49-F238E27FC236}">
                <a16:creationId xmlns:a16="http://schemas.microsoft.com/office/drawing/2014/main" id="{5E479C5C-9027-A8C2-73A7-4F67AC7E3F32}"/>
              </a:ext>
            </a:extLst>
          </p:cNvPr>
          <p:cNvPicPr>
            <a:picLocks noChangeAspect="1"/>
          </p:cNvPicPr>
          <p:nvPr/>
        </p:nvPicPr>
        <p:blipFill>
          <a:blip r:embed="rId3"/>
          <a:stretch>
            <a:fillRect/>
          </a:stretch>
        </p:blipFill>
        <p:spPr>
          <a:xfrm>
            <a:off x="5646680" y="1488281"/>
            <a:ext cx="6214947" cy="5146694"/>
          </a:xfrm>
          <a:prstGeom prst="rect">
            <a:avLst/>
          </a:prstGeom>
        </p:spPr>
      </p:pic>
    </p:spTree>
    <p:extLst>
      <p:ext uri="{BB962C8B-B14F-4D97-AF65-F5344CB8AC3E}">
        <p14:creationId xmlns:p14="http://schemas.microsoft.com/office/powerpoint/2010/main" val="4127133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80A3D5A-3D17-38FF-9A1C-97050E25BDE5}"/>
              </a:ext>
            </a:extLst>
          </p:cNvPr>
          <p:cNvSpPr>
            <a:spLocks noGrp="1"/>
          </p:cNvSpPr>
          <p:nvPr>
            <p:ph type="title"/>
          </p:nvPr>
        </p:nvSpPr>
        <p:spPr/>
        <p:txBody>
          <a:bodyPr/>
          <a:lstStyle/>
          <a:p>
            <a:r>
              <a:rPr lang="zh-TW" altLang="en-US" dirty="0"/>
              <a:t>龍鬚糖步驟</a:t>
            </a:r>
            <a:r>
              <a:rPr lang="en-US" altLang="zh-TW" dirty="0"/>
              <a:t>10</a:t>
            </a:r>
            <a:r>
              <a:rPr lang="zh-TW" altLang="en-US" dirty="0"/>
              <a:t> 剪成小段</a:t>
            </a:r>
          </a:p>
        </p:txBody>
      </p:sp>
      <p:pic>
        <p:nvPicPr>
          <p:cNvPr id="4" name="內容版面配置區 3">
            <a:extLst>
              <a:ext uri="{FF2B5EF4-FFF2-40B4-BE49-F238E27FC236}">
                <a16:creationId xmlns:a16="http://schemas.microsoft.com/office/drawing/2014/main" id="{CD2F907A-AE76-7436-9B96-26593D15C5AA}"/>
              </a:ext>
            </a:extLst>
          </p:cNvPr>
          <p:cNvPicPr>
            <a:picLocks noGrp="1" noChangeAspect="1"/>
          </p:cNvPicPr>
          <p:nvPr>
            <p:ph idx="1"/>
          </p:nvPr>
        </p:nvPicPr>
        <p:blipFill>
          <a:blip r:embed="rId2"/>
          <a:stretch>
            <a:fillRect/>
          </a:stretch>
        </p:blipFill>
        <p:spPr>
          <a:xfrm>
            <a:off x="531953" y="1309499"/>
            <a:ext cx="3582847" cy="4777131"/>
          </a:xfrm>
          <a:prstGeom prst="rect">
            <a:avLst/>
          </a:prstGeom>
        </p:spPr>
      </p:pic>
      <p:pic>
        <p:nvPicPr>
          <p:cNvPr id="5" name="圖片 4">
            <a:extLst>
              <a:ext uri="{FF2B5EF4-FFF2-40B4-BE49-F238E27FC236}">
                <a16:creationId xmlns:a16="http://schemas.microsoft.com/office/drawing/2014/main" id="{36BC486E-1CD6-AFA5-A122-7D5487ADF1D5}"/>
              </a:ext>
            </a:extLst>
          </p:cNvPr>
          <p:cNvPicPr>
            <a:picLocks noChangeAspect="1"/>
          </p:cNvPicPr>
          <p:nvPr/>
        </p:nvPicPr>
        <p:blipFill>
          <a:blip r:embed="rId3"/>
          <a:stretch>
            <a:fillRect/>
          </a:stretch>
        </p:blipFill>
        <p:spPr>
          <a:xfrm>
            <a:off x="4795024" y="1309499"/>
            <a:ext cx="4103594" cy="4857124"/>
          </a:xfrm>
          <a:prstGeom prst="rect">
            <a:avLst/>
          </a:prstGeom>
        </p:spPr>
      </p:pic>
    </p:spTree>
    <p:extLst>
      <p:ext uri="{BB962C8B-B14F-4D97-AF65-F5344CB8AC3E}">
        <p14:creationId xmlns:p14="http://schemas.microsoft.com/office/powerpoint/2010/main" val="3630108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0FB018E-B7A1-B04E-FCD3-AEA17CC76CD3}"/>
              </a:ext>
            </a:extLst>
          </p:cNvPr>
          <p:cNvSpPr>
            <a:spLocks noGrp="1"/>
          </p:cNvSpPr>
          <p:nvPr>
            <p:ph type="title"/>
          </p:nvPr>
        </p:nvSpPr>
        <p:spPr/>
        <p:txBody>
          <a:bodyPr/>
          <a:lstStyle/>
          <a:p>
            <a:r>
              <a:rPr lang="zh-TW" altLang="en-US" dirty="0"/>
              <a:t>龍鬚糖完成包上餡料增加口感</a:t>
            </a:r>
          </a:p>
        </p:txBody>
      </p:sp>
      <p:pic>
        <p:nvPicPr>
          <p:cNvPr id="4" name="內容版面配置區 3">
            <a:extLst>
              <a:ext uri="{FF2B5EF4-FFF2-40B4-BE49-F238E27FC236}">
                <a16:creationId xmlns:a16="http://schemas.microsoft.com/office/drawing/2014/main" id="{DA07E345-5120-09A7-816E-BDBB3B25A8E4}"/>
              </a:ext>
            </a:extLst>
          </p:cNvPr>
          <p:cNvPicPr>
            <a:picLocks noGrp="1" noChangeAspect="1"/>
          </p:cNvPicPr>
          <p:nvPr>
            <p:ph idx="1"/>
          </p:nvPr>
        </p:nvPicPr>
        <p:blipFill>
          <a:blip r:embed="rId2"/>
          <a:stretch>
            <a:fillRect/>
          </a:stretch>
        </p:blipFill>
        <p:spPr>
          <a:xfrm>
            <a:off x="677334" y="1516567"/>
            <a:ext cx="3192139" cy="4984594"/>
          </a:xfrm>
          <a:prstGeom prst="rect">
            <a:avLst/>
          </a:prstGeom>
        </p:spPr>
      </p:pic>
      <p:pic>
        <p:nvPicPr>
          <p:cNvPr id="5" name="圖片 4">
            <a:extLst>
              <a:ext uri="{FF2B5EF4-FFF2-40B4-BE49-F238E27FC236}">
                <a16:creationId xmlns:a16="http://schemas.microsoft.com/office/drawing/2014/main" id="{D9CC0763-E1C5-9C20-E879-D300385FA2B0}"/>
              </a:ext>
            </a:extLst>
          </p:cNvPr>
          <p:cNvPicPr>
            <a:picLocks noChangeAspect="1"/>
          </p:cNvPicPr>
          <p:nvPr/>
        </p:nvPicPr>
        <p:blipFill>
          <a:blip r:embed="rId3"/>
          <a:stretch>
            <a:fillRect/>
          </a:stretch>
        </p:blipFill>
        <p:spPr>
          <a:xfrm>
            <a:off x="3969834" y="1144238"/>
            <a:ext cx="6066263" cy="5535341"/>
          </a:xfrm>
          <a:prstGeom prst="rect">
            <a:avLst/>
          </a:prstGeom>
        </p:spPr>
      </p:pic>
    </p:spTree>
    <p:extLst>
      <p:ext uri="{BB962C8B-B14F-4D97-AF65-F5344CB8AC3E}">
        <p14:creationId xmlns:p14="http://schemas.microsoft.com/office/powerpoint/2010/main" val="737167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8B4EF10-E30D-7B9B-3A90-D4198E4F019F}"/>
              </a:ext>
            </a:extLst>
          </p:cNvPr>
          <p:cNvSpPr>
            <a:spLocks noGrp="1"/>
          </p:cNvSpPr>
          <p:nvPr>
            <p:ph type="title"/>
          </p:nvPr>
        </p:nvSpPr>
        <p:spPr>
          <a:xfrm>
            <a:off x="677334" y="609600"/>
            <a:ext cx="8596668" cy="851210"/>
          </a:xfrm>
        </p:spPr>
        <p:txBody>
          <a:bodyPr/>
          <a:lstStyle/>
          <a:p>
            <a:r>
              <a:rPr lang="zh-TW" altLang="en-US" dirty="0"/>
              <a:t>龍鬚糖  </a:t>
            </a:r>
          </a:p>
        </p:txBody>
      </p:sp>
      <p:sp>
        <p:nvSpPr>
          <p:cNvPr id="3" name="內容版面配置區 2">
            <a:extLst>
              <a:ext uri="{FF2B5EF4-FFF2-40B4-BE49-F238E27FC236}">
                <a16:creationId xmlns:a16="http://schemas.microsoft.com/office/drawing/2014/main" id="{A0469989-CD22-4CAE-EF96-97FBF34EFAFA}"/>
              </a:ext>
            </a:extLst>
          </p:cNvPr>
          <p:cNvSpPr>
            <a:spLocks noGrp="1"/>
          </p:cNvSpPr>
          <p:nvPr>
            <p:ph idx="1"/>
          </p:nvPr>
        </p:nvSpPr>
        <p:spPr>
          <a:xfrm>
            <a:off x="679558" y="1380003"/>
            <a:ext cx="8596668" cy="5054251"/>
          </a:xfrm>
        </p:spPr>
        <p:txBody>
          <a:bodyPr/>
          <a:lstStyle/>
          <a:p>
            <a:r>
              <a:rPr lang="zh-TW" altLang="en-US" dirty="0"/>
              <a:t> 龍鬚糖不是地方名產而是民俗小吃，龍鬚糖這項民俗小吃在以前相傳有皇帝才能夠吃到的零食，一般尋常百姓根本沒機會吃的到，龍鬚糖目前僅有在各大活動場合</a:t>
            </a:r>
            <a:r>
              <a:rPr lang="en-US" altLang="zh-TW" dirty="0"/>
              <a:t>(</a:t>
            </a:r>
            <a:r>
              <a:rPr lang="zh-TW" altLang="en-US" dirty="0"/>
              <a:t>園遊會</a:t>
            </a:r>
            <a:r>
              <a:rPr lang="en-US" altLang="zh-TW" dirty="0"/>
              <a:t>)</a:t>
            </a:r>
            <a:r>
              <a:rPr lang="zh-TW" altLang="en-US" dirty="0"/>
              <a:t>或是文化節慶中才會看到販賣，只要你隨時注意在你的家中附近是否有舉辦廟會或園遊會在裡面的攤販中，應該或許就會有人賣龍鬚糖了，不管是龍鬚糖或是稱麵線糖或是銀絲糖，它本身就是一場秀，好吃甜而不膩</a:t>
            </a:r>
          </a:p>
        </p:txBody>
      </p:sp>
      <p:pic>
        <p:nvPicPr>
          <p:cNvPr id="4" name="圖片 3">
            <a:extLst>
              <a:ext uri="{FF2B5EF4-FFF2-40B4-BE49-F238E27FC236}">
                <a16:creationId xmlns:a16="http://schemas.microsoft.com/office/drawing/2014/main" id="{AD75AC82-3067-BBD1-5FBC-256151D5EE47}"/>
              </a:ext>
            </a:extLst>
          </p:cNvPr>
          <p:cNvPicPr>
            <a:picLocks noChangeAspect="1"/>
          </p:cNvPicPr>
          <p:nvPr/>
        </p:nvPicPr>
        <p:blipFill>
          <a:blip r:embed="rId2"/>
          <a:stretch>
            <a:fillRect/>
          </a:stretch>
        </p:blipFill>
        <p:spPr>
          <a:xfrm>
            <a:off x="1160905" y="2775685"/>
            <a:ext cx="7629525" cy="4316491"/>
          </a:xfrm>
          <a:prstGeom prst="rect">
            <a:avLst/>
          </a:prstGeom>
        </p:spPr>
      </p:pic>
    </p:spTree>
    <p:extLst>
      <p:ext uri="{BB962C8B-B14F-4D97-AF65-F5344CB8AC3E}">
        <p14:creationId xmlns:p14="http://schemas.microsoft.com/office/powerpoint/2010/main" val="792838646"/>
      </p:ext>
    </p:extLst>
  </p:cSld>
  <p:clrMapOvr>
    <a:masterClrMapping/>
  </p:clrMapOvr>
</p:sld>
</file>

<file path=ppt/theme/theme1.xml><?xml version="1.0" encoding="utf-8"?>
<a:theme xmlns:a="http://schemas.openxmlformats.org/drawingml/2006/main" name="多面向">
  <a:themeElements>
    <a:clrScheme name="多面向">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30</TotalTime>
  <Words>370</Words>
  <Application>Microsoft Office PowerPoint</Application>
  <PresentationFormat>寬螢幕</PresentationFormat>
  <Paragraphs>19</Paragraphs>
  <Slides>14</Slides>
  <Notes>0</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14</vt:i4>
      </vt:variant>
    </vt:vector>
  </HeadingPairs>
  <TitlesOfParts>
    <vt:vector size="18" baseType="lpstr">
      <vt:lpstr>Arial</vt:lpstr>
      <vt:lpstr>Trebuchet MS</vt:lpstr>
      <vt:lpstr>Wingdings 3</vt:lpstr>
      <vt:lpstr>多面向</vt:lpstr>
      <vt:lpstr>傳統點心龍鬚糖</vt:lpstr>
      <vt:lpstr>傳統點心龍鬚糖相傳為古代清朝皇帝的點心而賜名之。</vt:lpstr>
      <vt:lpstr>傳統點心龍鬚糖步驟1</vt:lpstr>
      <vt:lpstr>龍鬚糖步驟2</vt:lpstr>
      <vt:lpstr>龍鬚糖步驟3   製作出如甜甜圈形狀</vt:lpstr>
      <vt:lpstr>龍鬚糖步驟4 慢慢拉大 注意平均大小</vt:lpstr>
      <vt:lpstr>龍鬚糖步驟5  成八字形狀交叉的拉</vt:lpstr>
      <vt:lpstr>龍鬚糖步驟6   動作重複並沾粉 </vt:lpstr>
      <vt:lpstr>龍鬚糖步驟7   拉開收合注意勿斷</vt:lpstr>
      <vt:lpstr>龍鬚糖步驟8 越來越細</vt:lpstr>
      <vt:lpstr>龍鬚糖步驟9    剪開</vt:lpstr>
      <vt:lpstr>龍鬚糖步驟10 剪成小段</vt:lpstr>
      <vt:lpstr>龍鬚糖完成包上餡料增加口感</vt:lpstr>
      <vt:lpstr>龍鬚糖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傳統點心龍鬚糖</dc:title>
  <dc:creator>紫正 羅</dc:creator>
  <cp:lastModifiedBy>紫正 羅</cp:lastModifiedBy>
  <cp:revision>3</cp:revision>
  <dcterms:created xsi:type="dcterms:W3CDTF">2023-05-23T08:27:26Z</dcterms:created>
  <dcterms:modified xsi:type="dcterms:W3CDTF">2023-05-23T12:05:28Z</dcterms:modified>
</cp:coreProperties>
</file>